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  <p:sldMasterId id="2147484411" r:id="rId2"/>
  </p:sldMasterIdLst>
  <p:notesMasterIdLst>
    <p:notesMasterId r:id="rId18"/>
  </p:notesMasterIdLst>
  <p:handoutMasterIdLst>
    <p:handoutMasterId r:id="rId19"/>
  </p:handoutMasterIdLst>
  <p:sldIdLst>
    <p:sldId id="326" r:id="rId3"/>
    <p:sldId id="349" r:id="rId4"/>
    <p:sldId id="350" r:id="rId5"/>
    <p:sldId id="351" r:id="rId6"/>
    <p:sldId id="352" r:id="rId7"/>
    <p:sldId id="358" r:id="rId8"/>
    <p:sldId id="353" r:id="rId9"/>
    <p:sldId id="354" r:id="rId10"/>
    <p:sldId id="360" r:id="rId11"/>
    <p:sldId id="362" r:id="rId12"/>
    <p:sldId id="355" r:id="rId13"/>
    <p:sldId id="356" r:id="rId14"/>
    <p:sldId id="357" r:id="rId15"/>
    <p:sldId id="361" r:id="rId16"/>
    <p:sldId id="311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00"/>
    <a:srgbClr val="0D11C3"/>
    <a:srgbClr val="000000"/>
    <a:srgbClr val="FF33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Asset Allocation </a:t>
            </a:r>
          </a:p>
        </c:rich>
      </c:tx>
      <c:layout>
        <c:manualLayout>
          <c:xMode val="edge"/>
          <c:yMode val="edge"/>
          <c:x val="0.39018310336108231"/>
          <c:y val="9.5859879915875298E-3"/>
        </c:manualLayout>
      </c:layout>
      <c:overlay val="0"/>
      <c:spPr>
        <a:solidFill>
          <a:schemeClr val="accent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16588249212956E-2"/>
          <c:y val="0.20547854595098689"/>
          <c:w val="0.82536682350157409"/>
          <c:h val="0.66179218651346516"/>
        </c:manualLayout>
      </c:layout>
      <c:pie3DChart>
        <c:varyColors val="1"/>
        <c:ser>
          <c:idx val="1"/>
          <c:order val="0"/>
          <c:tx>
            <c:strRef>
              <c:f>DATA!$D$16</c:f>
              <c:strCache>
                <c:ptCount val="1"/>
                <c:pt idx="0">
                  <c:v>% Allocation 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581-424F-929F-752DB2022DE8}"/>
              </c:ext>
            </c:extLst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581-424F-929F-752DB2022D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581-424F-929F-752DB2022DE8}"/>
              </c:ext>
            </c:extLst>
          </c:dPt>
          <c:dPt>
            <c:idx val="3"/>
            <c:bubble3D val="0"/>
            <c:explosion val="7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581-424F-929F-752DB2022DE8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581-424F-929F-752DB2022DE8}"/>
              </c:ext>
            </c:extLst>
          </c:dPt>
          <c:dPt>
            <c:idx val="5"/>
            <c:bubble3D val="0"/>
            <c:explosion val="9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581-424F-929F-752DB2022DE8}"/>
              </c:ext>
            </c:extLst>
          </c:dPt>
          <c:dLbls>
            <c:dLbl>
              <c:idx val="1"/>
              <c:layout>
                <c:manualLayout>
                  <c:x val="0.15269233652510078"/>
                  <c:y val="-0.120091911587974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81-424F-929F-752DB2022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DATA!$C$17:$C$22</c:f>
              <c:strCache>
                <c:ptCount val="6"/>
                <c:pt idx="0">
                  <c:v>Treasury Bonds</c:v>
                </c:pt>
                <c:pt idx="1">
                  <c:v>Infrastructure Bonds</c:v>
                </c:pt>
                <c:pt idx="2">
                  <c:v>Corporate Bonds</c:v>
                </c:pt>
                <c:pt idx="3">
                  <c:v>Call Deposits</c:v>
                </c:pt>
                <c:pt idx="4">
                  <c:v>Fixed Deposits</c:v>
                </c:pt>
                <c:pt idx="5">
                  <c:v> Bank Balances</c:v>
                </c:pt>
              </c:strCache>
            </c:strRef>
          </c:cat>
          <c:val>
            <c:numRef>
              <c:f>DATA!$D$17:$D$22</c:f>
              <c:numCache>
                <c:formatCode>0.00%</c:formatCode>
                <c:ptCount val="6"/>
                <c:pt idx="0">
                  <c:v>0.43453333333333338</c:v>
                </c:pt>
                <c:pt idx="1">
                  <c:v>0.35453333333333331</c:v>
                </c:pt>
                <c:pt idx="2">
                  <c:v>2.3999999999999998E-3</c:v>
                </c:pt>
                <c:pt idx="3">
                  <c:v>0.1736</c:v>
                </c:pt>
                <c:pt idx="4">
                  <c:v>4.3666666666666671E-3</c:v>
                </c:pt>
                <c:pt idx="5">
                  <c:v>2.4499999999999997E-2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81-424F-929F-752DB2022DE8}"/>
            </c:ext>
          </c:extLst>
        </c:ser>
        <c:ser>
          <c:idx val="0"/>
          <c:order val="1"/>
          <c:tx>
            <c:strRef>
              <c:f>'C:\Users\marsheln\Desktop\FACT SHEET\[ZIMELE MONEY MARKET FACT SHEET.xlsx]Zalf'!$C$3</c:f>
              <c:strCache>
                <c:ptCount val="1"/>
                <c:pt idx="0">
                  <c:v>% Allocation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A581-424F-929F-752DB2022D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A581-424F-929F-752DB2022D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A581-424F-929F-752DB2022D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A581-424F-929F-752DB2022DE8}"/>
              </c:ext>
            </c:extLst>
          </c:dPt>
          <c:cat>
            <c:strRef>
              <c:f>DATA!$C$17:$C$22</c:f>
              <c:strCache>
                <c:ptCount val="6"/>
                <c:pt idx="0">
                  <c:v>Treasury Bonds</c:v>
                </c:pt>
                <c:pt idx="1">
                  <c:v>Infrastructure Bonds</c:v>
                </c:pt>
                <c:pt idx="2">
                  <c:v>Corporate Bonds</c:v>
                </c:pt>
                <c:pt idx="3">
                  <c:v>Call Deposits</c:v>
                </c:pt>
                <c:pt idx="4">
                  <c:v>Fixed Deposits</c:v>
                </c:pt>
                <c:pt idx="5">
                  <c:v> Bank Balances</c:v>
                </c:pt>
              </c:strCache>
            </c:strRef>
          </c:cat>
          <c:val>
            <c:numRef>
              <c:f>[1]Zalf!$C$4:$C$7</c:f>
              <c:numCache>
                <c:formatCode>General</c:formatCode>
                <c:ptCount val="4"/>
                <c:pt idx="0">
                  <c:v>0.54254000000000002</c:v>
                </c:pt>
                <c:pt idx="1">
                  <c:v>5.1999999999999998E-2</c:v>
                </c:pt>
                <c:pt idx="2">
                  <c:v>0.38850000000000001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581-424F-929F-752DB2022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1158277536477586E-2"/>
          <c:y val="0.87041807274090732"/>
          <c:w val="0.96916416964643037"/>
          <c:h val="0.10653155507595811"/>
        </c:manualLayout>
      </c:layout>
      <c:overlay val="0"/>
      <c:spPr>
        <a:solidFill>
          <a:schemeClr val="accent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2">
        <a:lumMod val="60000"/>
        <a:lumOff val="40000"/>
      </a:schemeClr>
    </a:solidFill>
    <a:ln w="38100">
      <a:solidFill>
        <a:schemeClr val="accent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Fund Performance </a:t>
            </a:r>
            <a:r>
              <a:rPr lang="en-US" b="1" baseline="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2023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181248127493382E-2"/>
          <c:y val="0.11124449506583724"/>
          <c:w val="0.88172528399313654"/>
          <c:h val="0.62904384448255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DATA!$C$4</c:f>
              <c:strCache>
                <c:ptCount val="1"/>
                <c:pt idx="0">
                  <c:v>Zimele Fixed Income Fund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350643616657819E-2"/>
                  <c:y val="-2.011173361296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40-4944-B305-EDD4AF515FE4}"/>
                </c:ext>
              </c:extLst>
            </c:dLbl>
            <c:dLbl>
              <c:idx val="3"/>
              <c:layout>
                <c:manualLayout>
                  <c:x val="-2.2408757461555577E-3"/>
                  <c:y val="4.092591612293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40-4944-B305-EDD4AF515FE4}"/>
                </c:ext>
              </c:extLst>
            </c:dLbl>
            <c:dLbl>
              <c:idx val="4"/>
              <c:layout>
                <c:manualLayout>
                  <c:x val="-1.1866098089028343E-16"/>
                  <c:y val="-6.032406692919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40-4944-B305-EDD4AF515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DATA!$D$3:$H$3</c:f>
              <c:strCache>
                <c:ptCount val="5"/>
                <c:pt idx="0">
                  <c:v>3 MONTHS</c:v>
                </c:pt>
                <c:pt idx="1">
                  <c:v>6 MONTHS</c:v>
                </c:pt>
                <c:pt idx="2">
                  <c:v>9 MONTHS</c:v>
                </c:pt>
                <c:pt idx="3">
                  <c:v>12 MONTHS</c:v>
                </c:pt>
                <c:pt idx="4">
                  <c:v>3 YEARS</c:v>
                </c:pt>
              </c:strCache>
            </c:strRef>
          </c:cat>
          <c:val>
            <c:numRef>
              <c:f>DATA!$D$4:$H$4</c:f>
              <c:numCache>
                <c:formatCode>0.00%</c:formatCode>
                <c:ptCount val="5"/>
                <c:pt idx="0">
                  <c:v>3.7225000000000001E-2</c:v>
                </c:pt>
                <c:pt idx="1">
                  <c:v>7.4499999999999997E-2</c:v>
                </c:pt>
                <c:pt idx="2">
                  <c:v>0.11169999999999999</c:v>
                </c:pt>
                <c:pt idx="3">
                  <c:v>0.1489</c:v>
                </c:pt>
                <c:pt idx="4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0-4944-B305-EDD4AF515FE4}"/>
            </c:ext>
          </c:extLst>
        </c:ser>
        <c:ser>
          <c:idx val="1"/>
          <c:order val="1"/>
          <c:tx>
            <c:strRef>
              <c:f>DATA!$C$5</c:f>
              <c:strCache>
                <c:ptCount val="1"/>
                <c:pt idx="0">
                  <c:v>Composite Index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865198796690024E-3"/>
                  <c:y val="1.236000636607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40-4944-B305-EDD4AF515FE4}"/>
                </c:ext>
              </c:extLst>
            </c:dLbl>
            <c:dLbl>
              <c:idx val="1"/>
              <c:layout>
                <c:manualLayout>
                  <c:x val="4.6434203918781026E-3"/>
                  <c:y val="1.983359222954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40-4944-B305-EDD4AF515FE4}"/>
                </c:ext>
              </c:extLst>
            </c:dLbl>
            <c:dLbl>
              <c:idx val="2"/>
              <c:layout>
                <c:manualLayout>
                  <c:x val="2.3506477603207412E-3"/>
                  <c:y val="1.0689378113450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40-4944-B305-EDD4AF515FE4}"/>
                </c:ext>
              </c:extLst>
            </c:dLbl>
            <c:dLbl>
              <c:idx val="3"/>
              <c:layout>
                <c:manualLayout>
                  <c:x val="6.8484246415737643E-3"/>
                  <c:y val="9.6998405653809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40-4944-B305-EDD4AF515FE4}"/>
                </c:ext>
              </c:extLst>
            </c:dLbl>
            <c:dLbl>
              <c:idx val="4"/>
              <c:layout>
                <c:manualLayout>
                  <c:x val="1.1259855934276843E-2"/>
                  <c:y val="8.4902250855006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13289290744234E-2"/>
                      <c:h val="7.67072297780959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A40-4944-B305-EDD4AF515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DATA!$D$3:$H$3</c:f>
              <c:strCache>
                <c:ptCount val="5"/>
                <c:pt idx="0">
                  <c:v>3 MONTHS</c:v>
                </c:pt>
                <c:pt idx="1">
                  <c:v>6 MONTHS</c:v>
                </c:pt>
                <c:pt idx="2">
                  <c:v>9 MONTHS</c:v>
                </c:pt>
                <c:pt idx="3">
                  <c:v>12 MONTHS</c:v>
                </c:pt>
                <c:pt idx="4">
                  <c:v>3 YEARS</c:v>
                </c:pt>
              </c:strCache>
            </c:strRef>
          </c:cat>
          <c:val>
            <c:numRef>
              <c:f>DATA!$D$5:$H$5</c:f>
              <c:numCache>
                <c:formatCode>0.00%</c:formatCode>
                <c:ptCount val="5"/>
                <c:pt idx="0">
                  <c:v>4.1052947500000006E-2</c:v>
                </c:pt>
                <c:pt idx="1">
                  <c:v>7.8669272499999984E-2</c:v>
                </c:pt>
                <c:pt idx="2">
                  <c:v>0.11253206333333333</c:v>
                </c:pt>
                <c:pt idx="3">
                  <c:v>0.14478731666666669</c:v>
                </c:pt>
                <c:pt idx="4">
                  <c:v>0.13250000000000001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40-4944-B305-EDD4AF515FE4}"/>
            </c:ext>
          </c:extLst>
        </c:ser>
        <c:ser>
          <c:idx val="2"/>
          <c:order val="2"/>
          <c:tx>
            <c:strRef>
              <c:f>DATA!$C$6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DATA!$D$6:$H$6</c:f>
              <c:numCache>
                <c:formatCode>0.00%</c:formatCode>
                <c:ptCount val="5"/>
                <c:pt idx="0">
                  <c:v>1.6924999999999999E-2</c:v>
                </c:pt>
                <c:pt idx="1">
                  <c:v>3.4249999999999996E-2</c:v>
                </c:pt>
                <c:pt idx="2">
                  <c:v>5.4074999999999998E-2</c:v>
                </c:pt>
                <c:pt idx="3">
                  <c:v>7.6899999999999996E-2</c:v>
                </c:pt>
                <c:pt idx="4">
                  <c:v>7.1499999999999994E-2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40-4944-B305-EDD4AF515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453344"/>
        <c:axId val="403981752"/>
      </c:barChart>
      <c:catAx>
        <c:axId val="4634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1752"/>
        <c:crosses val="autoZero"/>
        <c:auto val="1"/>
        <c:lblAlgn val="ctr"/>
        <c:lblOffset val="100"/>
        <c:noMultiLvlLbl val="0"/>
      </c:catAx>
      <c:valAx>
        <c:axId val="40398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263029585878176E-2"/>
          <c:y val="0.80909321398262557"/>
          <c:w val="0.58001976315747983"/>
          <c:h val="5.6564646686723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Garamond" panose="02020404030301010803" pitchFamily="18" charset="0"/>
              </a:rPr>
              <a:t>5 year Comparative Returns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Sheet3!$D$38</c:f>
              <c:strCache>
                <c:ptCount val="1"/>
                <c:pt idx="0">
                  <c:v>ZFIF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Sheet3!$C$39:$C$43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Sheet3!$D$39:$D$43</c:f>
              <c:numCache>
                <c:formatCode>0.00%</c:formatCode>
                <c:ptCount val="5"/>
                <c:pt idx="0">
                  <c:v>0.14199999999999999</c:v>
                </c:pt>
                <c:pt idx="1">
                  <c:v>0.13200000000000001</c:v>
                </c:pt>
                <c:pt idx="2">
                  <c:v>0.13</c:v>
                </c:pt>
                <c:pt idx="3">
                  <c:v>0.127</c:v>
                </c:pt>
                <c:pt idx="4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9-4057-9E1C-D5921C699F48}"/>
            </c:ext>
          </c:extLst>
        </c:ser>
        <c:ser>
          <c:idx val="1"/>
          <c:order val="1"/>
          <c:tx>
            <c:strRef>
              <c:f>Sheet3!$E$38</c:f>
              <c:strCache>
                <c:ptCount val="1"/>
                <c:pt idx="0">
                  <c:v>TB-364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Sheet3!$C$39:$C$43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Sheet3!$E$39:$E$43</c:f>
              <c:numCache>
                <c:formatCode>0.00%</c:formatCode>
                <c:ptCount val="5"/>
                <c:pt idx="0">
                  <c:v>0.12740000000000001</c:v>
                </c:pt>
                <c:pt idx="1">
                  <c:v>9.9000000000000005E-2</c:v>
                </c:pt>
                <c:pt idx="2">
                  <c:v>8.5999999999999993E-2</c:v>
                </c:pt>
                <c:pt idx="3">
                  <c:v>8.5999999999999993E-2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9-4057-9E1C-D5921C699F48}"/>
            </c:ext>
          </c:extLst>
        </c:ser>
        <c:ser>
          <c:idx val="2"/>
          <c:order val="2"/>
          <c:tx>
            <c:strRef>
              <c:f>Sheet3!$F$38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Sheet3!$C$39:$C$43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Sheet3!$F$39:$F$43</c:f>
              <c:numCache>
                <c:formatCode>0.00%</c:formatCode>
                <c:ptCount val="5"/>
                <c:pt idx="0">
                  <c:v>7.6999999999999999E-2</c:v>
                </c:pt>
                <c:pt idx="1">
                  <c:v>7.5999999999999998E-2</c:v>
                </c:pt>
                <c:pt idx="2">
                  <c:v>6.0999999999999999E-2</c:v>
                </c:pt>
                <c:pt idx="3">
                  <c:v>5.2999999999999999E-2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9-4057-9E1C-D5921C699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248223"/>
        <c:axId val="903241567"/>
      </c:barChart>
      <c:catAx>
        <c:axId val="90324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241567"/>
        <c:crosses val="autoZero"/>
        <c:auto val="1"/>
        <c:lblAlgn val="ctr"/>
        <c:lblOffset val="100"/>
        <c:noMultiLvlLbl val="0"/>
      </c:catAx>
      <c:valAx>
        <c:axId val="90324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24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119699839906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507727653033692E-2"/>
          <c:y val="7.9172730030989832E-2"/>
          <c:w val="0.94083625529984027"/>
          <c:h val="0.71923126450153441"/>
        </c:manualLayout>
      </c:layout>
      <c:pie3DChart>
        <c:varyColors val="1"/>
        <c:ser>
          <c:idx val="1"/>
          <c:order val="0"/>
          <c:tx>
            <c:strRef>
              <c:f>DATA!$D$16</c:f>
              <c:strCache>
                <c:ptCount val="1"/>
                <c:pt idx="0">
                  <c:v>% Allocation </c:v>
                </c:pt>
              </c:strCache>
            </c:strRef>
          </c:tx>
          <c:explosion val="7"/>
          <c:dPt>
            <c:idx val="0"/>
            <c:bubble3D val="0"/>
            <c:explosion val="4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EF6-492F-B84E-A3EFCF4C739A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EF6-492F-B84E-A3EFCF4C739A}"/>
              </c:ext>
            </c:extLst>
          </c:dPt>
          <c:dPt>
            <c:idx val="2"/>
            <c:bubble3D val="0"/>
            <c:explosion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EF6-492F-B84E-A3EFCF4C739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EF6-492F-B84E-A3EFCF4C739A}"/>
              </c:ext>
            </c:extLst>
          </c:dPt>
          <c:dPt>
            <c:idx val="4"/>
            <c:bubble3D val="0"/>
            <c:explosion val="6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EF6-492F-B84E-A3EFCF4C739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EF6-492F-B84E-A3EFCF4C73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DATA!$C$17:$C$22</c:f>
              <c:strCache>
                <c:ptCount val="6"/>
                <c:pt idx="0">
                  <c:v>FXD Bonds</c:v>
                </c:pt>
                <c:pt idx="1">
                  <c:v>IFB Bonds</c:v>
                </c:pt>
                <c:pt idx="2">
                  <c:v>Equities</c:v>
                </c:pt>
                <c:pt idx="3">
                  <c:v>CIS</c:v>
                </c:pt>
                <c:pt idx="4">
                  <c:v>Call Deposits</c:v>
                </c:pt>
                <c:pt idx="5">
                  <c:v>Bank Balance</c:v>
                </c:pt>
              </c:strCache>
            </c:strRef>
          </c:cat>
          <c:val>
            <c:numRef>
              <c:f>DATA!$D$17:$D$22</c:f>
              <c:numCache>
                <c:formatCode>0.00%</c:formatCode>
                <c:ptCount val="6"/>
                <c:pt idx="0">
                  <c:v>0.26929999999999998</c:v>
                </c:pt>
                <c:pt idx="1">
                  <c:v>0.20749999999999999</c:v>
                </c:pt>
                <c:pt idx="2">
                  <c:v>0.22170000000000001</c:v>
                </c:pt>
                <c:pt idx="3">
                  <c:v>9.2299999999999993E-2</c:v>
                </c:pt>
                <c:pt idx="4">
                  <c:v>0.2059</c:v>
                </c:pt>
                <c:pt idx="5">
                  <c:v>2.2000000000000001E-3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F6-492F-B84E-A3EFCF4C739A}"/>
            </c:ext>
          </c:extLst>
        </c:ser>
        <c:ser>
          <c:idx val="0"/>
          <c:order val="1"/>
          <c:tx>
            <c:strRef>
              <c:f>'C:\Users\marsheln\Desktop\FACT SHEET\[ZIMELE MONEY MARKET FACT SHEET.xlsx]Zalf'!$C$3</c:f>
              <c:strCache>
                <c:ptCount val="1"/>
                <c:pt idx="0">
                  <c:v>% Allocation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BEF6-492F-B84E-A3EFCF4C739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BEF6-492F-B84E-A3EFCF4C739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BEF6-492F-B84E-A3EFCF4C739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BEF6-492F-B84E-A3EFCF4C739A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EF6-492F-B84E-A3EFCF4C739A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EF6-492F-B84E-A3EFCF4C739A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EF6-492F-B84E-A3EFCF4C739A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EF6-492F-B84E-A3EFCF4C7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DATA!$C$17:$C$22</c:f>
              <c:strCache>
                <c:ptCount val="6"/>
                <c:pt idx="0">
                  <c:v>FXD Bonds</c:v>
                </c:pt>
                <c:pt idx="1">
                  <c:v>IFB Bonds</c:v>
                </c:pt>
                <c:pt idx="2">
                  <c:v>Equities</c:v>
                </c:pt>
                <c:pt idx="3">
                  <c:v>CIS</c:v>
                </c:pt>
                <c:pt idx="4">
                  <c:v>Call Deposits</c:v>
                </c:pt>
                <c:pt idx="5">
                  <c:v>Bank Balance</c:v>
                </c:pt>
              </c:strCache>
            </c:strRef>
          </c:cat>
          <c:val>
            <c:numRef>
              <c:f>[1]Zalf!$C$4:$C$7</c:f>
              <c:numCache>
                <c:formatCode>General</c:formatCode>
                <c:ptCount val="4"/>
                <c:pt idx="0">
                  <c:v>0.54254000000000002</c:v>
                </c:pt>
                <c:pt idx="1">
                  <c:v>5.1999999999999998E-2</c:v>
                </c:pt>
                <c:pt idx="2">
                  <c:v>0.38850000000000001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EF6-492F-B84E-A3EFCF4C7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27814704980064E-2"/>
          <c:y val="0.86777251344652562"/>
          <c:w val="0.96916416964643037"/>
          <c:h val="0.10653155507595811"/>
        </c:manualLayout>
      </c:layout>
      <c:overlay val="0"/>
      <c:spPr>
        <a:solidFill>
          <a:schemeClr val="accent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2">
        <a:lumMod val="60000"/>
        <a:lumOff val="40000"/>
      </a:schemeClr>
    </a:solidFill>
    <a:ln w="38100">
      <a:solidFill>
        <a:schemeClr val="accent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Fund Performance</a:t>
            </a:r>
            <a:r>
              <a:rPr lang="en-US" b="1" baseline="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2023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34636236679518662"/>
          <c:y val="1.0628105515170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710359497341431E-2"/>
          <c:y val="0.10126835540432093"/>
          <c:w val="0.87798086194744607"/>
          <c:h val="0.6582119296238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DATA!$C$4</c:f>
              <c:strCache>
                <c:ptCount val="1"/>
                <c:pt idx="0">
                  <c:v>Zimele Balanced Fund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942067166946556E-3"/>
                  <c:y val="1.445660814002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8E-4335-A85D-FC6B7EF28E4B}"/>
                </c:ext>
              </c:extLst>
            </c:dLbl>
            <c:dLbl>
              <c:idx val="1"/>
              <c:layout>
                <c:manualLayout>
                  <c:x val="-1.9470547920958222E-3"/>
                  <c:y val="1.5281895816558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01976935749578E-2"/>
                      <c:h val="6.7560550967875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8E-4335-A85D-FC6B7EF28E4B}"/>
                </c:ext>
              </c:extLst>
            </c:dLbl>
            <c:dLbl>
              <c:idx val="2"/>
              <c:layout>
                <c:manualLayout>
                  <c:x val="-2.3524532971950281E-3"/>
                  <c:y val="0.11975823301260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01976935749578E-2"/>
                      <c:h val="5.3067802857543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78E-4335-A85D-FC6B7EF28E4B}"/>
                </c:ext>
              </c:extLst>
            </c:dLbl>
            <c:dLbl>
              <c:idx val="3"/>
              <c:layout>
                <c:manualLayout>
                  <c:x val="2.1632250380863079E-3"/>
                  <c:y val="0.15996527420825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8E-4335-A85D-FC6B7EF28E4B}"/>
                </c:ext>
              </c:extLst>
            </c:dLbl>
            <c:dLbl>
              <c:idx val="4"/>
              <c:layout>
                <c:manualLayout>
                  <c:x val="-1.0264066931384319E-2"/>
                  <c:y val="-1.273549816736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8E-4335-A85D-FC6B7EF28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DATA!$D$3:$H$3</c:f>
              <c:strCache>
                <c:ptCount val="5"/>
                <c:pt idx="0">
                  <c:v>3 MONTHS</c:v>
                </c:pt>
                <c:pt idx="1">
                  <c:v>6 MONTHS</c:v>
                </c:pt>
                <c:pt idx="2">
                  <c:v>9 MONTHS</c:v>
                </c:pt>
                <c:pt idx="3">
                  <c:v>12 MONTHS</c:v>
                </c:pt>
                <c:pt idx="4">
                  <c:v>3 YEARS</c:v>
                </c:pt>
              </c:strCache>
            </c:strRef>
          </c:cat>
          <c:val>
            <c:numRef>
              <c:f>DATA!$D$4:$H$4</c:f>
              <c:numCache>
                <c:formatCode>0.00%</c:formatCode>
                <c:ptCount val="5"/>
                <c:pt idx="0">
                  <c:v>1.9926799511996718E-2</c:v>
                </c:pt>
                <c:pt idx="1">
                  <c:v>1.6474608947114611E-2</c:v>
                </c:pt>
                <c:pt idx="2">
                  <c:v>-4.5270226780235179E-3</c:v>
                </c:pt>
                <c:pt idx="3">
                  <c:v>-1.8675577927708908E-2</c:v>
                </c:pt>
                <c:pt idx="4">
                  <c:v>0.11383714230843078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8E-4335-A85D-FC6B7EF28E4B}"/>
            </c:ext>
          </c:extLst>
        </c:ser>
        <c:ser>
          <c:idx val="1"/>
          <c:order val="1"/>
          <c:tx>
            <c:strRef>
              <c:f>DATA!$C$5</c:f>
              <c:strCache>
                <c:ptCount val="1"/>
                <c:pt idx="0">
                  <c:v>Composite Index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425256957384342E-3"/>
                  <c:y val="1.09244502076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8E-4335-A85D-FC6B7EF28E4B}"/>
                </c:ext>
              </c:extLst>
            </c:dLbl>
            <c:dLbl>
              <c:idx val="1"/>
              <c:layout>
                <c:manualLayout>
                  <c:x val="6.895991709241738E-3"/>
                  <c:y val="6.151041552970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8E-4335-A85D-FC6B7EF28E4B}"/>
                </c:ext>
              </c:extLst>
            </c:dLbl>
            <c:dLbl>
              <c:idx val="2"/>
              <c:layout>
                <c:manualLayout>
                  <c:x val="-8.9954352291689525E-3"/>
                  <c:y val="3.6060420787106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78E-4335-A85D-FC6B7EF28E4B}"/>
                </c:ext>
              </c:extLst>
            </c:dLbl>
            <c:dLbl>
              <c:idx val="3"/>
              <c:layout>
                <c:manualLayout>
                  <c:x val="-5.1033180204496402E-3"/>
                  <c:y val="-5.3384701784720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78E-4335-A85D-FC6B7EF28E4B}"/>
                </c:ext>
              </c:extLst>
            </c:dLbl>
            <c:dLbl>
              <c:idx val="4"/>
              <c:layout>
                <c:manualLayout>
                  <c:x val="2.2726873231990897E-3"/>
                  <c:y val="-2.232888525286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78E-4335-A85D-FC6B7EF28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DATA!$D$3:$H$3</c:f>
              <c:strCache>
                <c:ptCount val="5"/>
                <c:pt idx="0">
                  <c:v>3 MONTHS</c:v>
                </c:pt>
                <c:pt idx="1">
                  <c:v>6 MONTHS</c:v>
                </c:pt>
                <c:pt idx="2">
                  <c:v>9 MONTHS</c:v>
                </c:pt>
                <c:pt idx="3">
                  <c:v>12 MONTHS</c:v>
                </c:pt>
                <c:pt idx="4">
                  <c:v>3 YEARS</c:v>
                </c:pt>
              </c:strCache>
            </c:strRef>
          </c:cat>
          <c:val>
            <c:numRef>
              <c:f>DATA!$D$5:$H$5</c:f>
              <c:numCache>
                <c:formatCode>0.00%</c:formatCode>
                <c:ptCount val="5"/>
                <c:pt idx="0">
                  <c:v>2.7370258169704502E-2</c:v>
                </c:pt>
                <c:pt idx="1">
                  <c:v>4.1765528090231041E-2</c:v>
                </c:pt>
                <c:pt idx="2">
                  <c:v>5.6955124886090489E-2</c:v>
                </c:pt>
                <c:pt idx="3">
                  <c:v>6.9213563957848584E-2</c:v>
                </c:pt>
                <c:pt idx="4">
                  <c:v>3.4222406553334479E-2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8E-4335-A85D-FC6B7EF28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453344"/>
        <c:axId val="403981752"/>
      </c:barChart>
      <c:catAx>
        <c:axId val="4634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1752"/>
        <c:crosses val="autoZero"/>
        <c:auto val="1"/>
        <c:lblAlgn val="ctr"/>
        <c:lblOffset val="100"/>
        <c:noMultiLvlLbl val="0"/>
      </c:catAx>
      <c:valAx>
        <c:axId val="40398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1400" dirty="0">
                <a:latin typeface="Garamond" panose="02020404030301010803" pitchFamily="18" charset="0"/>
              </a:rPr>
              <a:t>Historical 10-Year Performance Chart</a:t>
            </a:r>
          </a:p>
        </c:rich>
      </c:tx>
      <c:layout>
        <c:manualLayout>
          <c:xMode val="edge"/>
          <c:yMode val="edge"/>
          <c:x val="0.31055972609107951"/>
          <c:y val="2.339551175383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93991438685037E-3"/>
          <c:y val="0.11595455673742565"/>
          <c:w val="0.99370060085613154"/>
          <c:h val="0.78899895325564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DATA!$C$27</c:f>
              <c:strCache>
                <c:ptCount val="1"/>
                <c:pt idx="0">
                  <c:v>ZBAL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9317428630125939E-3"/>
                  <c:y val="5.78958880139957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94-4382-B67F-0D9748BBF251}"/>
                </c:ext>
              </c:extLst>
            </c:dLbl>
            <c:dLbl>
              <c:idx val="1"/>
              <c:layout>
                <c:manualLayout>
                  <c:x val="0"/>
                  <c:y val="-1.1191811725875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94-4382-B67F-0D9748BBF251}"/>
                </c:ext>
              </c:extLst>
            </c:dLbl>
            <c:dLbl>
              <c:idx val="2"/>
              <c:layout>
                <c:manualLayout>
                  <c:x val="4.3859649122807015E-3"/>
                  <c:y val="2.0023330417031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94-4382-B67F-0D9748BBF251}"/>
                </c:ext>
              </c:extLst>
            </c:dLbl>
            <c:dLbl>
              <c:idx val="3"/>
              <c:layout>
                <c:manualLayout>
                  <c:x val="0"/>
                  <c:y val="-1.526829979585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94-4382-B67F-0D9748BBF251}"/>
                </c:ext>
              </c:extLst>
            </c:dLbl>
            <c:dLbl>
              <c:idx val="5"/>
              <c:layout>
                <c:manualLayout>
                  <c:x val="-4.3859649122807015E-3"/>
                  <c:y val="5.2567174922532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94-4382-B67F-0D9748BBF251}"/>
                </c:ext>
              </c:extLst>
            </c:dLbl>
            <c:dLbl>
              <c:idx val="7"/>
              <c:layout>
                <c:manualLayout>
                  <c:x val="-3.2894736842105261E-3"/>
                  <c:y val="4.15508723174309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ysClr val="windowText" lastClr="000000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640350877192987E-2"/>
                      <c:h val="7.5578971746178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94-4382-B67F-0D9748BBF251}"/>
                </c:ext>
              </c:extLst>
            </c:dLbl>
            <c:dLbl>
              <c:idx val="8"/>
              <c:layout>
                <c:manualLayout>
                  <c:x val="4.8685945875284499E-3"/>
                  <c:y val="5.5490792960551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7-4C48-8C89-6252BF9425D7}"/>
                </c:ext>
              </c:extLst>
            </c:dLbl>
            <c:dLbl>
              <c:idx val="9"/>
              <c:layout>
                <c:manualLayout>
                  <c:x val="-6.5789473684210523E-3"/>
                  <c:y val="-3.1248177311169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94-4382-B67F-0D9748BBF251}"/>
                </c:ext>
              </c:extLst>
            </c:dLbl>
            <c:dLbl>
              <c:idx val="10"/>
              <c:layout>
                <c:manualLayout>
                  <c:x val="4.3859649122807015E-3"/>
                  <c:y val="0.112380431612715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94-4382-B67F-0D9748BBF251}"/>
                </c:ext>
              </c:extLst>
            </c:dLbl>
            <c:dLbl>
              <c:idx val="11"/>
              <c:layout>
                <c:manualLayout>
                  <c:x val="0"/>
                  <c:y val="8.2895838503302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94-4382-B67F-0D9748BBF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DATA!$B$28:$B$39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DATA!$C$28:$C$39</c:f>
              <c:numCache>
                <c:formatCode>0.00%</c:formatCode>
                <c:ptCount val="12"/>
                <c:pt idx="0">
                  <c:v>0.222</c:v>
                </c:pt>
                <c:pt idx="1">
                  <c:v>4.8000000000000001E-2</c:v>
                </c:pt>
                <c:pt idx="2">
                  <c:v>1.4800000000000001E-2</c:v>
                </c:pt>
                <c:pt idx="3">
                  <c:v>7.3999999999999996E-2</c:v>
                </c:pt>
                <c:pt idx="4">
                  <c:v>1.2E-2</c:v>
                </c:pt>
                <c:pt idx="5">
                  <c:v>0.20683871425530387</c:v>
                </c:pt>
                <c:pt idx="6">
                  <c:v>9.1941911025519296E-3</c:v>
                </c:pt>
                <c:pt idx="7">
                  <c:v>0.17159592855771066</c:v>
                </c:pt>
                <c:pt idx="8">
                  <c:v>-2.0999999999999999E-3</c:v>
                </c:pt>
                <c:pt idx="9">
                  <c:v>1.6474608947114611E-2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94-4382-B67F-0D9748BBF251}"/>
            </c:ext>
          </c:extLst>
        </c:ser>
        <c:ser>
          <c:idx val="1"/>
          <c:order val="1"/>
          <c:tx>
            <c:strRef>
              <c:f>DATA!$D$27</c:f>
              <c:strCache>
                <c:ptCount val="1"/>
                <c:pt idx="0">
                  <c:v>NSE 20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5789473684210523E-3"/>
                  <c:y val="9.1899970836978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594-4382-B67F-0D9748BBF251}"/>
                </c:ext>
              </c:extLst>
            </c:dLbl>
            <c:dLbl>
              <c:idx val="1"/>
              <c:layout>
                <c:manualLayout>
                  <c:x val="6.5789473684210523E-3"/>
                  <c:y val="1.1744836243295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94-4382-B67F-0D9748BBF251}"/>
                </c:ext>
              </c:extLst>
            </c:dLbl>
            <c:dLbl>
              <c:idx val="2"/>
              <c:layout>
                <c:manualLayout>
                  <c:x val="0"/>
                  <c:y val="5.7124799199431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594-4382-B67F-0D9748BBF251}"/>
                </c:ext>
              </c:extLst>
            </c:dLbl>
            <c:dLbl>
              <c:idx val="3"/>
              <c:layout>
                <c:manualLayout>
                  <c:x val="2.1929824561403109E-3"/>
                  <c:y val="1.96209587513935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94-4382-B67F-0D9748BBF251}"/>
                </c:ext>
              </c:extLst>
            </c:dLbl>
            <c:dLbl>
              <c:idx val="4"/>
              <c:layout>
                <c:manualLayout>
                  <c:x val="2.1929824561403508E-3"/>
                  <c:y val="1.96209587513927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594-4382-B67F-0D9748BBF251}"/>
                </c:ext>
              </c:extLst>
            </c:dLbl>
            <c:dLbl>
              <c:idx val="5"/>
              <c:layout>
                <c:manualLayout>
                  <c:x val="-4.3859649122807822E-3"/>
                  <c:y val="9.1899970836978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594-4382-B67F-0D9748BBF251}"/>
                </c:ext>
              </c:extLst>
            </c:dLbl>
            <c:dLbl>
              <c:idx val="6"/>
              <c:layout>
                <c:manualLayout>
                  <c:x val="-8.0408427840126275E-17"/>
                  <c:y val="6.42140468227441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594-4382-B67F-0D9748BBF251}"/>
                </c:ext>
              </c:extLst>
            </c:dLbl>
            <c:dLbl>
              <c:idx val="7"/>
              <c:layout>
                <c:manualLayout>
                  <c:x val="6.0088168842349155E-3"/>
                  <c:y val="6.94438481882576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594-4382-B67F-0D9748BBF251}"/>
                </c:ext>
              </c:extLst>
            </c:dLbl>
            <c:dLbl>
              <c:idx val="8"/>
              <c:layout>
                <c:manualLayout>
                  <c:x val="-1.6081685568025255E-16"/>
                  <c:y val="-2.4972129319955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594-4382-B67F-0D9748BBF251}"/>
                </c:ext>
              </c:extLst>
            </c:dLbl>
            <c:dLbl>
              <c:idx val="9"/>
              <c:layout>
                <c:manualLayout>
                  <c:x val="0"/>
                  <c:y val="-4.3615130978587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7-4C48-8C89-6252BF9425D7}"/>
                </c:ext>
              </c:extLst>
            </c:dLbl>
            <c:dLbl>
              <c:idx val="10"/>
              <c:layout>
                <c:manualLayout>
                  <c:x val="-1.6081685568025255E-16"/>
                  <c:y val="9.18999708369795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94-4382-B67F-0D9748BBF251}"/>
                </c:ext>
              </c:extLst>
            </c:dLbl>
            <c:dLbl>
              <c:idx val="11"/>
              <c:layout>
                <c:manualLayout>
                  <c:x val="8.2979730240737588E-3"/>
                  <c:y val="0.219228890258206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94-4382-B67F-0D9748BBF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DATA!$B$28:$B$39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DATA!$D$28:$D$39</c:f>
              <c:numCache>
                <c:formatCode>0.00%</c:formatCode>
                <c:ptCount val="12"/>
                <c:pt idx="0">
                  <c:v>3.7999999999999999E-2</c:v>
                </c:pt>
                <c:pt idx="1">
                  <c:v>-0.21</c:v>
                </c:pt>
                <c:pt idx="2">
                  <c:v>-0.21149999999999999</c:v>
                </c:pt>
                <c:pt idx="3">
                  <c:v>0.16500000000000001</c:v>
                </c:pt>
                <c:pt idx="4">
                  <c:v>-0.2366</c:v>
                </c:pt>
                <c:pt idx="5">
                  <c:v>-6.3323970301781385E-2</c:v>
                </c:pt>
                <c:pt idx="6">
                  <c:v>-0.29600021097125884</c:v>
                </c:pt>
                <c:pt idx="7">
                  <c:v>1.8130347997795226E-2</c:v>
                </c:pt>
                <c:pt idx="8">
                  <c:v>-0.11899999999999999</c:v>
                </c:pt>
                <c:pt idx="9">
                  <c:v>-4.6834124907931818E-2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594-4382-B67F-0D9748BBF2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3227600"/>
        <c:axId val="513229264"/>
      </c:barChart>
      <c:catAx>
        <c:axId val="51322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229264"/>
        <c:crosses val="autoZero"/>
        <c:auto val="1"/>
        <c:lblAlgn val="ctr"/>
        <c:lblOffset val="100"/>
        <c:noMultiLvlLbl val="0"/>
      </c:catAx>
      <c:valAx>
        <c:axId val="513229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1322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0.02607</cdr:x>
      <cdr:y>0.897</cdr:y>
    </cdr:from>
    <cdr:to>
      <cdr:x>0.99628</cdr:x>
      <cdr:y>0.9711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166" y="2562225"/>
          <a:ext cx="5513917" cy="21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NB: Returns</a:t>
          </a:r>
          <a:r>
            <a:rPr lang="en-US" sz="1100" baseline="0" dirty="0"/>
            <a:t> are gross (</a:t>
          </a:r>
          <a:r>
            <a:rPr lang="en-US" sz="1100" b="1" baseline="0" dirty="0"/>
            <a:t>inclusive of the management fee and withholding tax)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57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1DB9CD-0572-4C7A-917A-EB697820B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3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6763"/>
            <a:ext cx="5608947" cy="4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57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57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AC8931-236B-4AA0-AC61-7CF167548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8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C8931-236B-4AA0-AC61-7CF167548D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C8931-236B-4AA0-AC61-7CF167548D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2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45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8893" indent="-268805" defTabSz="90945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5220" indent="-215044" defTabSz="90945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5308" indent="-215044" defTabSz="90945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5396" indent="-215044" defTabSz="909457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5484" indent="-215044" defTabSz="9094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95572" indent="-215044" defTabSz="9094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5660" indent="-215044" defTabSz="9094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5748" indent="-215044" defTabSz="90945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DBAE5-7177-43F8-91EE-E2EA06988E36}" type="slidenum">
              <a:rPr lang="en-US" altLang="en-US" sz="1200"/>
              <a:pPr>
                <a:spcBef>
                  <a:spcPct val="0"/>
                </a:spcBef>
              </a:pPr>
              <a:t>15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0706-CE50-4DFE-825A-A71B08DE0038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5932-76D7-417C-9AA3-FFAF030C9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99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7B99-0558-43F4-B815-0C44F53D7E4D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8DE2-4ED4-4F40-8746-3DD1E4F8F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88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C34C-F343-4204-B0E1-A0B0BBB1ADE7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0262-2550-4C87-9B19-88ADD1E49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4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B9-FE1A-4B5F-8ECB-DBC5039793AD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2EB3-FBBC-4EF5-A99A-F8E1A5FED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236B-4EA3-48D0-BA40-9EB27FD32B34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50B1-2990-42D3-AF9C-0BF93CE2C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82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2AC7-5EE8-4405-80F3-195CF2E0EEE2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2969-654E-459D-B241-D62AA0D6D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42E3-B569-485F-B316-7B99E88C7C34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7E3E-8A03-4093-B4CC-9E415EB43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2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8ECF-C18C-41F2-A078-500DD742E4BF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A54C-E733-4C2C-B2B9-B2F480EB9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24F0-58A8-4EBE-BA1D-C42825234EF5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9E77-395B-4B94-82D2-06098ABA5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4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58D3-E1C8-4152-ADB3-E27D0DDD77C1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0325-D155-4384-AFE5-BE613CCDB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280-B715-4CEF-8DF1-D75C491CECE8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3D15-C5BC-4299-A419-7A739E48B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0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F831-B213-4941-AB5C-13040663C0C4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7E66-4982-4D3C-97DD-7003602B5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0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285B-BA41-4E0A-BA93-03A26116879A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6E96-2D94-4174-90AC-A1C8E2BC4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44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375D-74C0-4FE9-AC55-C2202987A14F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9CF2-0ED2-4DD2-BFD6-717334348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9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61EE-005C-406D-A81E-5F6A588EDCF3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8F9E-9D64-4E64-9CED-E94883958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61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76F8-E6E8-4957-9F02-3E7A0B0F7CA4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AD091-604D-4E31-A479-4677CC9EC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666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5CD4-453F-4D90-9A00-C3D07B94CA0C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7CAC-9B97-46A9-87AF-0A6715A73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3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55A2-0669-4EAD-8E30-8567541CC145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A2DB-658F-4CA0-A1ED-D4BD58048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8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00A1-44F1-4361-942D-5A44D81644FF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6D0E-7124-49BA-A8ED-6D4F1880B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18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D0E3-B462-4E49-95CE-FCA4C7F9227E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9AE3-F23A-486D-8775-0A3E9F174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8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D033D-C89A-4B27-B1D9-3BF5840C02E0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B22B-0255-4ED6-8160-581D300C0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4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4C20-44F7-4491-AC48-E86C3A09B331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4D92-8DD9-45EA-A66F-6A38C7DD8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7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9EBE-3723-4357-8975-6C64C6EC9F11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6D62-5FD1-42FB-A3A3-01F92542D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9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A9B5-7850-4C3D-A4BF-3AFA8FFB7FA0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D49A-E08B-4ED2-A141-5EA541AD3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5EF3-7851-4700-B08A-DD6337680B01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A969-D8AC-483F-8E68-D25CBD734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42BE-32B1-43FC-9636-1B564B34B096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83A8-CB72-4BC2-A947-2FFCD8116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81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5345-B101-4E87-87F2-785755A36F6A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2EE4-3338-4F02-BC01-F193223E6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1C57B85-8567-41C0-B0F9-87D48FB7CB48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96B6C176-C3D3-48BF-BD05-580785D8B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57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02EAA3-ADCC-47EB-95BC-EA179F5D7F24}" type="datetime2">
              <a:rPr lang="en-US"/>
              <a:pPr>
                <a:defRPr/>
              </a:pPr>
              <a:t>Wednesday, June 12,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A800D1E-55CD-41F2-B34F-59828CE8B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CB665641-A88D-49FA-88F1-1BA68E3BE4CC}" type="slidenum">
              <a:rPr lang="en-US" altLang="en-US">
                <a:solidFill>
                  <a:srgbClr val="FEFFFF"/>
                </a:solidFill>
              </a:rPr>
              <a:pPr/>
              <a:t>1</a:t>
            </a:fld>
            <a:endParaRPr lang="en-US" altLang="en-US">
              <a:solidFill>
                <a:srgbClr val="FEFFFF"/>
              </a:solidFill>
            </a:endParaRPr>
          </a:p>
        </p:txBody>
      </p:sp>
      <p:pic>
        <p:nvPicPr>
          <p:cNvPr id="23555" name="Picture 3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525"/>
            <a:ext cx="52578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133600" y="490805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Zimele Unit Trust Scheme </a:t>
            </a:r>
            <a:r>
              <a:rPr lang="en-US" altLang="en-US" sz="4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17</a:t>
            </a:r>
            <a:r>
              <a:rPr lang="en-US" altLang="en-US" sz="4000" b="1" baseline="30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th</a:t>
            </a:r>
            <a:r>
              <a:rPr lang="en-US" altLang="en-US" sz="4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AGM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559F2-8FC1-25A0-5CEF-E39082B95C66}"/>
              </a:ext>
            </a:extLst>
          </p:cNvPr>
          <p:cNvSpPr txBox="1"/>
          <p:nvPr/>
        </p:nvSpPr>
        <p:spPr>
          <a:xfrm>
            <a:off x="2343150" y="5410200"/>
            <a:ext cx="67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Fund Manager’s Presentation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-152400" y="510678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ZFIF – Funds under Management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31423"/>
              </p:ext>
            </p:extLst>
          </p:nvPr>
        </p:nvGraphicFramePr>
        <p:xfrm>
          <a:off x="914400" y="1316703"/>
          <a:ext cx="7239002" cy="3272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285">
                  <a:extLst>
                    <a:ext uri="{9D8B030D-6E8A-4147-A177-3AD203B41FA5}">
                      <a16:colId xmlns:a16="http://schemas.microsoft.com/office/drawing/2014/main" val="1167518732"/>
                    </a:ext>
                  </a:extLst>
                </a:gridCol>
                <a:gridCol w="1254412">
                  <a:extLst>
                    <a:ext uri="{9D8B030D-6E8A-4147-A177-3AD203B41FA5}">
                      <a16:colId xmlns:a16="http://schemas.microsoft.com/office/drawing/2014/main" val="3490403263"/>
                    </a:ext>
                  </a:extLst>
                </a:gridCol>
                <a:gridCol w="1254412">
                  <a:extLst>
                    <a:ext uri="{9D8B030D-6E8A-4147-A177-3AD203B41FA5}">
                      <a16:colId xmlns:a16="http://schemas.microsoft.com/office/drawing/2014/main" val="3744772516"/>
                    </a:ext>
                  </a:extLst>
                </a:gridCol>
                <a:gridCol w="1254412">
                  <a:extLst>
                    <a:ext uri="{9D8B030D-6E8A-4147-A177-3AD203B41FA5}">
                      <a16:colId xmlns:a16="http://schemas.microsoft.com/office/drawing/2014/main" val="1820937597"/>
                    </a:ext>
                  </a:extLst>
                </a:gridCol>
                <a:gridCol w="1116681">
                  <a:extLst>
                    <a:ext uri="{9D8B030D-6E8A-4147-A177-3AD203B41FA5}">
                      <a16:colId xmlns:a16="http://schemas.microsoft.com/office/drawing/2014/main" val="3409102049"/>
                    </a:ext>
                  </a:extLst>
                </a:gridCol>
                <a:gridCol w="1118800">
                  <a:extLst>
                    <a:ext uri="{9D8B030D-6E8A-4147-A177-3AD203B41FA5}">
                      <a16:colId xmlns:a16="http://schemas.microsoft.com/office/drawing/2014/main" val="3693256789"/>
                    </a:ext>
                  </a:extLst>
                </a:gridCol>
              </a:tblGrid>
              <a:tr h="33759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Closing Fund Under Management (FMU) 2019-2023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053223"/>
                  </a:ext>
                </a:extLst>
              </a:tr>
              <a:tr h="3375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4240154"/>
                  </a:ext>
                </a:extLst>
              </a:tr>
              <a:tr h="588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Fund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2,678,218,084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2,410,726,733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1,741,760,625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1,261,280,261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931,058,295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076351"/>
                  </a:ext>
                </a:extLst>
              </a:tr>
              <a:tr h="675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 Per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            1.00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            1.00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1.00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        1.00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702876"/>
                  </a:ext>
                </a:extLst>
              </a:tr>
              <a:tr h="675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Units in 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2,678,218,084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2,410,726,733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1,741,760,625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1,261,280,261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931,058,295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495859"/>
                  </a:ext>
                </a:extLst>
              </a:tr>
              <a:tr h="6585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Percentage Annul Growth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14.3%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41187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4680508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Closing Fund under Management (FMU) and Units in Issue over the 5 Year Period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Zimele Fixed Income continued to record a double digit growth in FUM despite a tough year characterized with emergence of new products and capital out flows.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0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409699" y="873725"/>
            <a:ext cx="6400801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Zimele Balanced Fund Asset Allocation as at 31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December 2023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237326"/>
              </p:ext>
            </p:extLst>
          </p:nvPr>
        </p:nvGraphicFramePr>
        <p:xfrm>
          <a:off x="838200" y="1676400"/>
          <a:ext cx="74675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95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804069" y="479192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Zimele Balanced Fund Periodic Returns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409470"/>
              </p:ext>
            </p:extLst>
          </p:nvPr>
        </p:nvGraphicFramePr>
        <p:xfrm>
          <a:off x="1096964" y="1502409"/>
          <a:ext cx="6599236" cy="413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55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804069" y="457760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ZBF - Historical Returns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207849"/>
              </p:ext>
            </p:extLst>
          </p:nvPr>
        </p:nvGraphicFramePr>
        <p:xfrm>
          <a:off x="632532" y="1172769"/>
          <a:ext cx="7825667" cy="454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949440" y="6051550"/>
            <a:ext cx="7710258" cy="26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800" b="1" dirty="0">
                <a:latin typeface="Garamond" panose="02020404030301010803" pitchFamily="18" charset="0"/>
              </a:rPr>
              <a:t>NB: Past performance is not an indication of the future performance</a:t>
            </a:r>
          </a:p>
        </p:txBody>
      </p:sp>
    </p:spTree>
    <p:extLst>
      <p:ext uri="{BB962C8B-B14F-4D97-AF65-F5344CB8AC3E}">
        <p14:creationId xmlns:p14="http://schemas.microsoft.com/office/powerpoint/2010/main" val="309315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-762000" y="534219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Zimele Balanced Fund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80315"/>
              </p:ext>
            </p:extLst>
          </p:nvPr>
        </p:nvGraphicFramePr>
        <p:xfrm>
          <a:off x="969515" y="2310493"/>
          <a:ext cx="7183886" cy="3175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842">
                  <a:extLst>
                    <a:ext uri="{9D8B030D-6E8A-4147-A177-3AD203B41FA5}">
                      <a16:colId xmlns:a16="http://schemas.microsoft.com/office/drawing/2014/main" val="4259131702"/>
                    </a:ext>
                  </a:extLst>
                </a:gridCol>
                <a:gridCol w="1244861">
                  <a:extLst>
                    <a:ext uri="{9D8B030D-6E8A-4147-A177-3AD203B41FA5}">
                      <a16:colId xmlns:a16="http://schemas.microsoft.com/office/drawing/2014/main" val="4047061665"/>
                    </a:ext>
                  </a:extLst>
                </a:gridCol>
                <a:gridCol w="1244861">
                  <a:extLst>
                    <a:ext uri="{9D8B030D-6E8A-4147-A177-3AD203B41FA5}">
                      <a16:colId xmlns:a16="http://schemas.microsoft.com/office/drawing/2014/main" val="2341110212"/>
                    </a:ext>
                  </a:extLst>
                </a:gridCol>
                <a:gridCol w="1244861">
                  <a:extLst>
                    <a:ext uri="{9D8B030D-6E8A-4147-A177-3AD203B41FA5}">
                      <a16:colId xmlns:a16="http://schemas.microsoft.com/office/drawing/2014/main" val="1741649950"/>
                    </a:ext>
                  </a:extLst>
                </a:gridCol>
                <a:gridCol w="1108179">
                  <a:extLst>
                    <a:ext uri="{9D8B030D-6E8A-4147-A177-3AD203B41FA5}">
                      <a16:colId xmlns:a16="http://schemas.microsoft.com/office/drawing/2014/main" val="1717963258"/>
                    </a:ext>
                  </a:extLst>
                </a:gridCol>
                <a:gridCol w="1110282">
                  <a:extLst>
                    <a:ext uri="{9D8B030D-6E8A-4147-A177-3AD203B41FA5}">
                      <a16:colId xmlns:a16="http://schemas.microsoft.com/office/drawing/2014/main" val="2287394980"/>
                    </a:ext>
                  </a:extLst>
                </a:gridCol>
              </a:tblGrid>
              <a:tr h="31922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Closing </a:t>
                      </a:r>
                      <a:r>
                        <a:rPr lang="en-US" sz="1100" dirty="0" smtClean="0">
                          <a:effectLst/>
                        </a:rPr>
                        <a:t>Funds </a:t>
                      </a:r>
                      <a:r>
                        <a:rPr lang="en-US" sz="1100" dirty="0">
                          <a:effectLst/>
                        </a:rPr>
                        <a:t>Under Management (</a:t>
                      </a:r>
                      <a:r>
                        <a:rPr lang="en-US" sz="1100" dirty="0" smtClean="0">
                          <a:effectLst/>
                        </a:rPr>
                        <a:t>FUM) </a:t>
                      </a:r>
                      <a:r>
                        <a:rPr lang="en-US" sz="1100" dirty="0">
                          <a:effectLst/>
                        </a:rPr>
                        <a:t>2019-2023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120857"/>
                  </a:ext>
                </a:extLst>
              </a:tr>
              <a:tr h="302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8567123"/>
                  </a:ext>
                </a:extLst>
              </a:tr>
              <a:tr h="957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Fund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188,117,558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179,063,467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184,350,166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173,540,158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168,142,390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91818"/>
                  </a:ext>
                </a:extLst>
              </a:tr>
              <a:tr h="638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 Per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9.2796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9.4562          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9.2634         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8.3312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8.2305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025351"/>
                  </a:ext>
                </a:extLst>
              </a:tr>
              <a:tr h="957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Units in Issue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20,272,162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18,936,091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19,900,842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19,869,048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20,394,132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64936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4400" y="1810686"/>
            <a:ext cx="7696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Closing Fund under Management (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FUM)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Units in Issue over the 5 Year Period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6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rIns="91440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9731AA-A6D7-45BE-AFAE-1D35A5445B15}" type="slidenum">
              <a:rPr lang="en-US" altLang="en-US" sz="1200" smtClean="0">
                <a:solidFill>
                  <a:srgbClr val="BCBCB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BCBCBC"/>
              </a:solidFill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3338"/>
            <a:ext cx="114300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3338"/>
            <a:ext cx="23622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-1028700" y="774700"/>
            <a:ext cx="4495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Zimele Asset Management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Company Ltd,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Ecobank Towers, 7th Floor, Wing A</a:t>
            </a:r>
          </a:p>
          <a:p>
            <a:pPr eaLnBrk="1" hangingPunct="1">
              <a:defRPr/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ell MT" panose="02020503060305020303" pitchFamily="18" charset="0"/>
              <a:cs typeface="+mn-cs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Mobile: +254-722-207662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E-mail: info@zimele.net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ell MT" panose="02020503060305020303" pitchFamily="18" charset="0"/>
                <a:cs typeface="+mn-cs"/>
              </a:rPr>
              <a:t>Website: www.zimele.co.ke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2" y="0"/>
            <a:ext cx="8998258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52295"/>
            <a:ext cx="2362200" cy="880802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"/>
            </a:pPr>
            <a:r>
              <a:rPr lang="en-US" sz="2000" b="1" dirty="0">
                <a:latin typeface="Garamond" panose="02020404030301010803" pitchFamily="18" charset="0"/>
              </a:rPr>
              <a:t>Who we 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743200" y="2438400"/>
            <a:ext cx="6057900" cy="6335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Garamond" panose="02020404030301010803" pitchFamily="18" charset="0"/>
              </a:rPr>
              <a:t>Zimele Asset Management provides fund management services for unit trusts and pension schemes, and has been in operation since 1998.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06914" y="3438648"/>
            <a:ext cx="2205571" cy="143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sz="2000" b="1" dirty="0">
                <a:latin typeface="Garamond" panose="02020404030301010803" pitchFamily="18" charset="0"/>
              </a:rPr>
              <a:t>Our Licenses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438400" y="3886200"/>
            <a:ext cx="6522456" cy="18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Fund Manager for the Zimele Unit Trust Scheme, licensed and regulated by the Capital Markets Authority “CMA”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Fund Manager for the Zimele Pension Schemes, licensed by the Retirement benefits Authority “RBA”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244088" y="645003"/>
            <a:ext cx="6522456" cy="46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Garamond" panose="02020404030301010803" pitchFamily="18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21362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2" y="0"/>
            <a:ext cx="8998258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8518" y="1564637"/>
            <a:ext cx="4398282" cy="467461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"/>
            </a:pPr>
            <a:r>
              <a:rPr lang="en-US" b="1" dirty="0">
                <a:latin typeface="Garamond" panose="02020404030301010803" pitchFamily="18" charset="0"/>
              </a:rPr>
              <a:t>Zimele Unit Trust Scheme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926318" y="1863101"/>
            <a:ext cx="6057900" cy="7548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aramond" panose="02020404030301010803" pitchFamily="18" charset="0"/>
              </a:rPr>
              <a:t>Zimele Fixed Income Fund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926318" y="2617997"/>
            <a:ext cx="4853412" cy="7702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latin typeface="Garamond" panose="02020404030301010803" pitchFamily="18" charset="0"/>
              </a:rPr>
              <a:t>Zimele Balanced Fund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latin typeface="Garamond" panose="02020404030301010803" pitchFamily="18" charset="0"/>
              </a:rPr>
              <a:t>Zimele Money Market Fund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383643" y="733393"/>
            <a:ext cx="6522456" cy="5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latin typeface="Garamond" panose="02020404030301010803" pitchFamily="18" charset="0"/>
              </a:rPr>
              <a:t>Collective Investment Schemes Managed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570820" y="3640803"/>
            <a:ext cx="5606596" cy="61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 3" panose="05040102010807070707" pitchFamily="18" charset="2"/>
              <a:buChar char=""/>
            </a:pPr>
            <a:r>
              <a:rPr lang="en-US" b="1" dirty="0">
                <a:latin typeface="Garamond" panose="02020404030301010803" pitchFamily="18" charset="0"/>
              </a:rPr>
              <a:t>Zimele Personal Pension Schemes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2016352" y="3959829"/>
            <a:ext cx="6216196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aramond" panose="02020404030301010803" pitchFamily="18" charset="0"/>
              </a:rPr>
              <a:t>Zimele Guaranteed Personal Pension Scheme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auto">
          <a:xfrm>
            <a:off x="2016352" y="4520939"/>
            <a:ext cx="60579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aramond" panose="02020404030301010803" pitchFamily="18" charset="0"/>
              </a:rPr>
              <a:t>Zimele Personal Pension Scheme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 bwMode="auto">
          <a:xfrm>
            <a:off x="2016352" y="5082049"/>
            <a:ext cx="60579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aramond" panose="02020404030301010803" pitchFamily="18" charset="0"/>
              </a:rPr>
              <a:t>Zimele Income Drawdown Plan</a:t>
            </a:r>
          </a:p>
        </p:txBody>
      </p:sp>
    </p:spTree>
    <p:extLst>
      <p:ext uri="{BB962C8B-B14F-4D97-AF65-F5344CB8AC3E}">
        <p14:creationId xmlns:p14="http://schemas.microsoft.com/office/powerpoint/2010/main" val="25922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799" y="1828800"/>
            <a:ext cx="7696201" cy="838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To invest unit holders’ funds in accordance with the Collective Investment Schemes (CIS) Regulations 2023, the trust deed and the Fund’s Investment policy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5799" y="2667000"/>
            <a:ext cx="7467599" cy="7548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To receive and implement unit-holders’ contribution, top-up, switching and liquidation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86431" y="671806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latin typeface="Garamond" panose="02020404030301010803" pitchFamily="18" charset="0"/>
              </a:rPr>
              <a:t>Duties of the Fund Manager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 bwMode="auto">
          <a:xfrm>
            <a:off x="671743" y="3443169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To report the Fund’s investment performance to the Trustees and the Regulator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3988433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sz="2000" b="1" dirty="0">
                <a:latin typeface="Garamond" panose="02020404030301010803" pitchFamily="18" charset="0"/>
              </a:rPr>
              <a:t>To report to the unit holders at the annual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388831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1007" y="366155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Zimele Unit Trust Funds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1115" y="1254094"/>
            <a:ext cx="356234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Zimele Fixed Income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1252372"/>
            <a:ext cx="3352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Zimele Balanced Fund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315" y="1820076"/>
            <a:ext cx="132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Risk profile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2916" y="2349439"/>
            <a:ext cx="96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Returns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27" y="2928494"/>
            <a:ext cx="129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Withdrawal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826" y="3437379"/>
            <a:ext cx="10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Penalties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1115" y="1820076"/>
            <a:ext cx="3562341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Low risk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Modest returns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Instant/same day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No penalties on withdrawal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Both for deposits &amp; withdrawals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Online statements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Monthly Interest Updates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Suitable for emergencies, discretionary and goal-based savings</a:t>
            </a:r>
            <a:r>
              <a:rPr lang="en-US" sz="1600" dirty="0">
                <a:latin typeface="Garamond" panose="02020404030301010803" pitchFamily="18" charset="0"/>
              </a:rPr>
              <a:t>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771571"/>
            <a:ext cx="3352800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Moderate risk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Varying returns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Instant/same day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No penalties on withdrawal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Both for deposits &amp; withdrawals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Online statements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Monthly Returns Updates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Suitable for medium-term and long-term goals due to partial exposure to the equities market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204" y="4550942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Statements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5123952"/>
            <a:ext cx="179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Returns updates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5865" y="3989900"/>
            <a:ext cx="174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M-Pesa &amp; Bank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4171" y="1230641"/>
            <a:ext cx="189920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Fund Attributes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3C685-F4A3-13DE-D1CC-B7E18F256AEF}"/>
              </a:ext>
            </a:extLst>
          </p:cNvPr>
          <p:cNvSpPr txBox="1"/>
          <p:nvPr/>
        </p:nvSpPr>
        <p:spPr>
          <a:xfrm>
            <a:off x="142899" y="5670039"/>
            <a:ext cx="1930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00026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78518" y="474828"/>
            <a:ext cx="7004207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Economic Review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691" y="1227151"/>
            <a:ext cx="4233909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Global Highlights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1227150"/>
            <a:ext cx="4495800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Domestic Highlights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5690" y="1873482"/>
            <a:ext cx="4233910" cy="52322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Recovery from Covid-19 plus geopolitics including Ukraine-Russia conflict and Israel-Palestine conflict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Rising inflation across the major economies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US central bank revised its policy rates gradually to 5.5% by Dec 2023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aramond" panose="02020404030301010803" pitchFamily="18" charset="0"/>
              </a:rPr>
              <a:t>Hope to tame inflation and anchor it at target 2%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aramond" panose="02020404030301010803" pitchFamily="18" charset="0"/>
              </a:rPr>
              <a:t>Caused capital flight with developing and underdeveloped countries most affected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Garamond" panose="02020404030301010803" pitchFamily="18" charset="0"/>
              </a:rPr>
              <a:t>Strengthening of USD against other countries 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873481"/>
            <a:ext cx="4495800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Rising Inflation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Extreme drought in Q1 pushing inflation to 9.2% in March 2023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Garamond" panose="02020404030301010803" pitchFamily="18" charset="0"/>
              </a:rPr>
              <a:t>Heavy rains in Q4 2023 eased inflation to 6.6% in Dec-2023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Speculation about Kenya’s ability to repay maturing Eurobond together with capital flight resulting from high interest rates in developed economies pushed Kenya shilling to depreciate 27% by Dec 23 against USD and other currencies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CBR revised from 8.75% in Jan 23 to 12.5% by Dec 23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Domestic interest rates increased significantly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186431" y="671806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latin typeface="Garamond" panose="02020404030301010803" pitchFamily="18" charset="0"/>
              </a:rPr>
              <a:t>Zimele Fixed Income Fund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991594"/>
              </p:ext>
            </p:extLst>
          </p:nvPr>
        </p:nvGraphicFramePr>
        <p:xfrm>
          <a:off x="990601" y="1386815"/>
          <a:ext cx="7391399" cy="50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23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228600" y="496947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Zimele Fixed Income Fund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45674"/>
              </p:ext>
            </p:extLst>
          </p:nvPr>
        </p:nvGraphicFramePr>
        <p:xfrm>
          <a:off x="762000" y="1534583"/>
          <a:ext cx="7848600" cy="486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35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335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Zimele Unit Trust Funds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  <a:r>
              <a:rPr lang="en-US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Annual General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59E77-395B-4B94-82D2-06098ABA5CA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228600" y="496947"/>
            <a:ext cx="8001000" cy="7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Zimele Fixed Income Fund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671743" y="4197325"/>
            <a:ext cx="7391400" cy="7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0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412856"/>
              </p:ext>
            </p:extLst>
          </p:nvPr>
        </p:nvGraphicFramePr>
        <p:xfrm>
          <a:off x="1219200" y="1524000"/>
          <a:ext cx="670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007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6127</TotalTime>
  <Words>853</Words>
  <Application>Microsoft Office PowerPoint</Application>
  <PresentationFormat>On-screen Show (4:3)</PresentationFormat>
  <Paragraphs>232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Bell MT</vt:lpstr>
      <vt:lpstr>Book Antiqua</vt:lpstr>
      <vt:lpstr>Calibri</vt:lpstr>
      <vt:lpstr>Century Gothic</vt:lpstr>
      <vt:lpstr>Garamond</vt:lpstr>
      <vt:lpstr>Lucida Sans</vt:lpstr>
      <vt:lpstr>Times New Roman</vt:lpstr>
      <vt:lpstr>Wingdings</vt:lpstr>
      <vt:lpstr>Wingdings 2</vt:lpstr>
      <vt:lpstr>Wingdings 3</vt:lpstr>
      <vt:lpstr>1_Apex</vt:lpstr>
      <vt:lpstr>Wisp</vt:lpstr>
      <vt:lpstr>PowerPoint Presentation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Zimele Unit Trust Funds 17th Annual General Meeting</vt:lpstr>
      <vt:lpstr>PowerPoint Presentation</vt:lpstr>
    </vt:vector>
  </TitlesOfParts>
  <Company>Zimele Asset Nanagement Co.Ltd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INVESTING THROUGH UNIT TRUSTS</dc:title>
  <dc:creator>Isaac Njuguna</dc:creator>
  <cp:lastModifiedBy>USER</cp:lastModifiedBy>
  <cp:revision>421</cp:revision>
  <cp:lastPrinted>2024-06-12T06:11:22Z</cp:lastPrinted>
  <dcterms:created xsi:type="dcterms:W3CDTF">2007-07-17T12:36:09Z</dcterms:created>
  <dcterms:modified xsi:type="dcterms:W3CDTF">2024-06-12T06:11:29Z</dcterms:modified>
</cp:coreProperties>
</file>